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Proxima Nova"/>
      <p:regular r:id="rId38"/>
      <p:bold r:id="rId39"/>
      <p:italic r:id="rId40"/>
      <p:boldItalic r:id="rId41"/>
    </p:embeddedFont>
    <p:embeddedFont>
      <p:font typeface="Caveat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italic.fntdata"/><Relationship Id="rId20" Type="http://schemas.openxmlformats.org/officeDocument/2006/relationships/slide" Target="slides/slide15.xml"/><Relationship Id="rId42" Type="http://schemas.openxmlformats.org/officeDocument/2006/relationships/font" Target="fonts/Caveat-regular.fntdata"/><Relationship Id="rId41" Type="http://schemas.openxmlformats.org/officeDocument/2006/relationships/font" Target="fonts/ProximaNova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Caveat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roximaNova-bold.fntdata"/><Relationship Id="rId16" Type="http://schemas.openxmlformats.org/officeDocument/2006/relationships/slide" Target="slides/slide11.xml"/><Relationship Id="rId38" Type="http://schemas.openxmlformats.org/officeDocument/2006/relationships/font" Target="fonts/ProximaNov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grocer.net/Cis51/asgn1X07.html" TargetMode="External"/><Relationship Id="rId3" Type="http://schemas.openxmlformats.org/officeDocument/2006/relationships/hyperlink" Target="https://www.mainframestechhelp.com/tutorials/cobol/add-statement.htm" TargetMode="External"/><Relationship Id="rId4" Type="http://schemas.openxmlformats.org/officeDocument/2006/relationships/hyperlink" Target="https://craftofcoding.wordpress.com/2021/01/26/coding-cobol-reading-a-file-of-integer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a8d289a67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a8d289a6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http://www.pgrocer.net/Cis51/asgn1X07.html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https://www.mainframestechhelp.com/tutorials/cobol/add-statement.htm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https://craftofcoding.wordpress.com/2021/01/26/coding-cobol-reading-a-file-of-integers/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2b1222443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d2b1222443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 S9(18)V(8)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2b1222443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2b1222443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2b1222443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d2b1222443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a8d289a67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ca8d289a67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bd78a3c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bd78a3c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ccf4a3e90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ccf4a3e9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cf4a3e90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ccf4a3e90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2b12224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d2b12224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2b1222443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d2b1222443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2b1222443_3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2b1222443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2b1222443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2b1222443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d2b1222443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d2b1222443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ccf4a3e90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ccf4a3e90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2d3d037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d2d3d037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ccf4a3e90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ccf4a3e90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d2b122244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d2b122244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d2b1222443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d2b1222443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2b122244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d2b122244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2b122244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d2b122244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ca8d289a67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ca8d289a6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a8d289a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ca8d289a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ca8d289a67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ca8d289a67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2b1222443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d2b1222443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a8d289a67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ca8d289a67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ca8d289a67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ca8d289a6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a8d289a67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a8d289a67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a8d289a6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ca8d289a6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a8d289a67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a8d289a67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a8d289a67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a8d289a6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2b1222443_3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2b1222443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github.com/idjohnson/containerizedCOBOL/" TargetMode="External"/><Relationship Id="rId4" Type="http://schemas.openxmlformats.org/officeDocument/2006/relationships/hyperlink" Target="https://github.com/idjohnson/containerizedCOBOL/blob/main/.github/workflows/primary.yml" TargetMode="External"/><Relationship Id="rId5" Type="http://schemas.openxmlformats.org/officeDocument/2006/relationships/hyperlink" Target="https://chat.openai.com/auth/login" TargetMode="External"/><Relationship Id="rId6" Type="http://schemas.openxmlformats.org/officeDocument/2006/relationships/hyperlink" Target="https://www.freshbrewed.science/containerized-cobol-pascal-and-perl-based-bbs/index.html" TargetMode="External"/><Relationship Id="rId7" Type="http://schemas.openxmlformats.org/officeDocument/2006/relationships/hyperlink" Target="https://www.freshbrewed.science/containerized-fortran-in-kubernetes/index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510450" y="101775"/>
            <a:ext cx="3552600" cy="274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/>
              <a:t>Containerized Mainframe code </a:t>
            </a:r>
            <a:r>
              <a:rPr lang="en" sz="3320"/>
              <a:t>with Dapr, OpenTelemetry, Datadog and GKE</a:t>
            </a:r>
            <a:endParaRPr sz="3320"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Dapr Community Call Demo</a:t>
            </a:r>
            <a:br>
              <a:rPr lang="en"/>
            </a:br>
            <a:r>
              <a:rPr lang="en"/>
              <a:t>Isaac Johnson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4832725" y="1149025"/>
            <a:ext cx="3999900" cy="341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Simple COBOL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Simple </a:t>
            </a:r>
            <a:r>
              <a:rPr lang="en"/>
              <a:t>invocation</a:t>
            </a:r>
            <a:r>
              <a:rPr lang="en"/>
              <a:t> using express with a test</a:t>
            </a:r>
            <a:endParaRPr/>
          </a:p>
        </p:txBody>
      </p:sp>
      <p:sp>
        <p:nvSpPr>
          <p:cNvPr id="128" name="Google Shape;128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express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require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'express'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express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4EC9B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require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"fs"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} =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require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"child_process"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'/runcobol'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req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"./myFirstCob"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(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595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`error: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`error: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error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595">
                <a:solidFill>
                  <a:srgbClr val="C586C0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`stderr: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`error: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stderr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`stdout: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${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stdout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`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 });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app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listen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B5CEA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8081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() {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host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address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address</a:t>
            </a:r>
            <a:endParaRPr sz="595">
              <a:solidFill>
                <a:srgbClr val="9CDCFE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595">
                <a:solidFill>
                  <a:srgbClr val="569CD6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port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server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address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port</a:t>
            </a:r>
            <a:endParaRPr sz="595">
              <a:solidFill>
                <a:srgbClr val="9CDCFE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console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595">
                <a:solidFill>
                  <a:srgbClr val="DCDCAA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595">
                <a:solidFill>
                  <a:srgbClr val="CE9178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"Example app listening at http://%s:%s"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host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595">
                <a:solidFill>
                  <a:srgbClr val="9CDCFE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port</a:t>
            </a: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595">
                <a:solidFill>
                  <a:srgbClr val="D4D4D4"/>
                </a:solidFill>
                <a:highlight>
                  <a:srgbClr val="1E1E1E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595">
              <a:solidFill>
                <a:srgbClr val="D4D4D4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87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475" y="1942147"/>
            <a:ext cx="3035425" cy="974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4">
            <a:alphaModFix/>
          </a:blip>
          <a:srcRect b="0" l="0" r="4388" t="0"/>
          <a:stretch/>
        </p:blipFill>
        <p:spPr>
          <a:xfrm>
            <a:off x="1066475" y="3010250"/>
            <a:ext cx="3035425" cy="149621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2"/>
          <p:cNvSpPr/>
          <p:nvPr/>
        </p:nvSpPr>
        <p:spPr>
          <a:xfrm>
            <a:off x="6531025" y="99875"/>
            <a:ext cx="2245200" cy="11676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D4D4D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veat"/>
                <a:ea typeface="Caveat"/>
                <a:cs typeface="Caveat"/>
                <a:sym typeface="Caveat"/>
              </a:rPr>
              <a:t>PRO-TIP: ChatGPT can help on old languages!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COBOL code for add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IDENTIFICATION DIVISION.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PROGRAM-ID. ADD-NUMBERS.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ENVIRONMENT DIVISION.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INPUT-OUTPUT SECTION.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FILE-CONTROL.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SELECT INPUT-FILE 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ASSIGN TO "input.txt"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ORGANIZATION IS LINE SEQUENTIAL.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SELECT OUTPUT-FILE 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ASSIGN TO "output.txt"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ORGANIZATION IS LINE SEQUENTIAL.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DATA DIVISION.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FILE SECTION.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FD  INPUT-FILE.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01  INPUT-RECORD.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05  INPUT-REAL-DP PIC 9(36).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FD  OUTPUT-FILE.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01  OUTPUT-RECORD.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05  OUTPUT-NUMBER PIC 9(36).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WORKING-STORAGE SECTION.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 01  TOTAL PIC 9(36).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 01  END-OF-FILE  PIC X(3) VALUE 'FLS'.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PROCEDURE DIVISION.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OPEN INPUT INPUT-FILE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OPEN OUTPUT OUTPUT-FILE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READ INPUT-FILE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AT END MOVE 'TRU' TO END-OF-FILE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NOT AT END ADD INPUT-REAL-DP TO TOTAL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END-READ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PERFORM UNTIL END-OF-FILE = "TRU"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READ INPUT-FILE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   AT END MOVE 'TRU' TO END-OF-FILE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   NOT AT END ADD INPUT-REAL-DP TO TOTAL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   END-READ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END-PERFORM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MOVE TOTAL TO OUTPUT-NUMBER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WRITE OUTPUT-RECORD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CLOSE INPUT-FILE, OUTPUT-FILE</a:t>
            </a:r>
            <a:br>
              <a:rPr b="1"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000">
                <a:latin typeface="Consolas"/>
                <a:ea typeface="Consolas"/>
                <a:cs typeface="Consolas"/>
                <a:sym typeface="Consolas"/>
              </a:rPr>
              <a:t>   STOP RUN.</a:t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248200" y="4490200"/>
            <a:ext cx="3649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Known Limitation: decimal and negatives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server.js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225625" y="1466675"/>
            <a:ext cx="4320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express = require('express');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bodyParser = require('body-parser');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app = express();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app.use(bodyParser.json());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cors = require('cors');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port = process.env.APP_PORT ?? '4000';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var fs = require("fs");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const { exec } = require("child_process");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app.use(cors());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app.post('/add', (req, res) =&gt;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let args = req.body;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const [operandOne, operandTwo] = [Number(args['operandOne']), Number(args['operandTwo'])];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const regex = /^0+/i;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console.log(`Adding ${operandOne} and ${operandTwo}`);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4572000" y="281425"/>
            <a:ext cx="4320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fs.writeFileSync("input.txt",operandOne.toString() + '\n');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fs.appendFileSync("input.txt",operandTwo.toString());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console.log(`wrote to input.txt`);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exec("./cobolApp", (error, stdout, stderr) =&gt;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if (error)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console.log(`error: ${error.message}`);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res.end( `error: ${error.message}` 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if (stderr)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console.log(`stderr: ${stderr}`);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res.end( `error: ${stderr}` 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console.log(`stdout: ${stdout}`);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fs.readFile( __dirname + "/" + "output.txt", 'utf8', function (err, data)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console.log(`got output.txt`);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console.log( data.toString() 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// trim preceeding 0s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   res.send(data.toString().replace(regex, ''));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   });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});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app.listen(port, () =&gt; console.log(`Listening on port ${port}!`));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Dockerfile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225625" y="1371050"/>
            <a:ext cx="43098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start by building the basic container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FROM centos:latest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MAINTAINER Isaac Johnson &lt;isaac.johnson@gmail.com&gt;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cd /etc/yum.repos.d/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sed -i 's/mirrorlist/#mirrorlist/g' /etc/yum.repos.d/CentOS-*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sed -i 's|#baseurl=http://mirror.centos.org|baseurl=http://vault.centos.org|g' /etc/yum.repos.d/CentOS-*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yum update -y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yum install -y gcc-gfortran gdb make curl gmp-devel libtool libdb-devel.x86_64 ncurses-devel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COBOL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curl -O https://ftp.gnu.org/gnu/gnucobol/gnu-cobol-1.1.tar.gz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tar -xzf gnu-cobol-1.1.tar.gz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cd gnu-cobol-1.1 &amp;&amp; ./configure &amp;&amp; make &amp;&amp; make install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4631325" y="293450"/>
            <a:ext cx="4309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COBOL Compile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COPY *.cob /cobol/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WORKDIR /cobol/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echo "/usr/local/lib" &gt;&gt; /etc/ld.so.conf.d/gnu-cobol-1.1.conf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ldconfig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cobc -V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cobc -x -free -o cobolApp myAddCobol3.cob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TEST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echo "1234" &gt; input.txt &amp;&amp; echo "4321" &gt;&gt; input.txt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./cobolApp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rm input.txt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NodeJs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curl -sL https://rpm.nodesource.com/setup_14.x | bash -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yum install -y nodejs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COPY run_cobol.sh package.json package-lock.json server.js ./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RUN npm install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configure the container to run the hello world executable by default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 CMD ["./HelloWorld"]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ENTRYPOINT ["./run_cobol.sh"]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#harbor.freshbrewed.science/freshbrewedprivate/coboladder:0.0.3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CICD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CICD Options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152475"/>
            <a:ext cx="3115200" cy="3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Choices: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AzDO, Github or Gitlab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Provided or Self-Hosted Runners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Provided Runners: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you have an external endpoint you can use, take the free compute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Github: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Using the platform closest to the code</a:t>
            </a:r>
            <a:endParaRPr/>
          </a:p>
        </p:txBody>
      </p:sp>
      <p:sp>
        <p:nvSpPr>
          <p:cNvPr id="165" name="Google Shape;16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848" y="968325"/>
            <a:ext cx="5413350" cy="39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>
            <a:off x="3246200" y="2460600"/>
            <a:ext cx="2738700" cy="21165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3234950" y="933000"/>
            <a:ext cx="2749800" cy="15276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300100" y="2907875"/>
            <a:ext cx="2738700" cy="16692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246200" y="270000"/>
            <a:ext cx="2738700" cy="6630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6142950" y="261875"/>
            <a:ext cx="2738700" cy="43071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300075" y="261875"/>
            <a:ext cx="2738700" cy="2646000"/>
          </a:xfrm>
          <a:prstGeom prst="rect">
            <a:avLst/>
          </a:prstGeom>
          <a:solidFill>
            <a:srgbClr val="1E1E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278250"/>
            <a:ext cx="2640000" cy="4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PR And Main Build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on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push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branches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main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pull_request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jobs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HostedActions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runs-on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ubuntu-latest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steps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Check out repository code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uses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actions/checkout@v2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Turn on build light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curl -s -o /dev/null https://kasarest.freshbrewed.science/on?devip=192.168.1.3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Build Dockerfile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export BUILDIMGTAG="`cat Dockerfile | tail -n1 | sed 's/^.*\///g'`"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build -t $BUILDIMGTAG .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images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"Dockerhub: Tag and Push"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export BUILDIMGTAG="`cat Dockerfile | tail -n1 | sed 's/^.*\///g'`"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export FINALVERSION="`cat Dockerfile | tail -n1 | sed 's/^.*://g'`"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tag $BUILDIMGTAG idjohnson/coboladder:$FINALVERSION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images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login -u="$DOCKER_USERNAME" -p="$DOCKER_PASSWORD"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252000" y="278250"/>
            <a:ext cx="2640000" cy="4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push idjohnson/coboladder:$FINALVERSION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env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6A9955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# Or as an environment variable</a:t>
            </a:r>
            <a:endParaRPr sz="1050">
              <a:solidFill>
                <a:srgbClr val="6A9955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DOCKER_PASSWORD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secrets.DH_PAT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DOCKER_USERNAME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secrets.DH_LOGIN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"HarborCR: Tag and Push"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export BUILDIMGTAG="`cat Dockerfile | tail -n1 | sed 's/^.*\///g'`"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export FINALBUILDTAG="`cat Dockerfile | tail -n1 | sed 's/^#//g'`"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tag $BUILDIMGTAG $FINALBUILDTAG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images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echo $CR_PAT | docker login harbor.freshbrewed.science -u $CR_USER --password-stdin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docker push $FINALBUILDTAG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env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6A9955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# Or as an environment variable</a:t>
            </a:r>
            <a:endParaRPr sz="1050">
              <a:solidFill>
                <a:srgbClr val="6A9955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CR_PAT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secrets.CR_PAT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CR_USER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secrets.CR_USER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Build count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uses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masci/datadog@v1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api-key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secrets.DATADOG_API_KEY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metrics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- type: "count"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name: "cobol.runs.count"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value: 1.0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host: ${{ github.repository_owner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tags: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  - "project:${{ github.repository }}"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  - "branch:${{ github.head_ref }}"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Turn off build light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curl -s -o /dev/null https://kasarest.freshbrewed.science/off?devip=192.168.1.3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6192300" y="278250"/>
            <a:ext cx="2640000" cy="4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run-if-failed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runs-on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ubuntu-latest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needs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[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HostedActions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always() &amp;&amp; (needs.HostedActions.result == 'failure')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steps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Blink and Leave On build light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run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curl -s -o /dev/null https://kasarest.freshbrewed.science/off?devip=192.168.1.3 &amp;&amp; sleep 5 \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&amp;&amp; curl -s -o /dev/null https://kasarest.freshbrewed.science/on?devip=192.168.1.3 &amp;&amp; sleep 5 \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&amp;&amp;  curl -s -o /dev/null https://kasarest.freshbrewed.science/off?devip=192.168.1.3 &amp;&amp; sleep 5 \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&amp;&amp; curl -s -o /dev/null https://kasarest.freshbrewed.science/on?devip=192.168.1.3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-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Fail count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uses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masci/datadog@v1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api-key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${{ secrets.DATADOG_API_KEY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1050">
                <a:solidFill>
                  <a:srgbClr val="569CD6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metrics</a:t>
            </a:r>
            <a:r>
              <a:rPr lang="en" sz="1050">
                <a:solidFill>
                  <a:srgbClr val="D4D4D4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050">
                <a:solidFill>
                  <a:srgbClr val="C586C0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|</a:t>
            </a:r>
            <a:endParaRPr sz="1050">
              <a:solidFill>
                <a:srgbClr val="C586C0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- type: "count"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name: "cobol.fails.count"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value: 1.0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host: ${{ github.repository_owner }}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tags: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  - "project:${{ github.repository }}"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CE9178"/>
                </a:solidFill>
                <a:highlight>
                  <a:srgbClr val="1E1E1E"/>
                </a:highlight>
                <a:latin typeface="Consolas"/>
                <a:ea typeface="Consolas"/>
                <a:cs typeface="Consolas"/>
                <a:sym typeface="Consolas"/>
              </a:rPr>
              <a:t>                - "branch:${{ github.head_ref }}"</a:t>
            </a:r>
            <a:endParaRPr sz="1050">
              <a:solidFill>
                <a:srgbClr val="CE9178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D4D4D4"/>
              </a:solidFill>
              <a:highlight>
                <a:srgbClr val="1E1E1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7550"/>
            <a:ext cx="6683398" cy="381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846" y="2556075"/>
            <a:ext cx="4107851" cy="2423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350" y="395100"/>
            <a:ext cx="4839350" cy="3243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Deploys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we can apply yaml directly to swap from the "Go" adder to the "COBOL" adder</a:t>
            </a:r>
            <a:endParaRPr/>
          </a:p>
        </p:txBody>
      </p:sp>
      <p:sp>
        <p:nvSpPr>
          <p:cNvPr id="194" name="Google Shape;194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 kubectl delete -f go-adder.yaml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deployment.apps "addapp" deleted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$ kubectl apply -f cobol-adder-public.yaml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deployment.apps/addapp created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$ kubectl get pods | grep add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addapp-677b754f58-wfm6l                                  2/2     Running                0                 2m37s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 Container via Datadog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152475"/>
            <a:ext cx="273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Can view logs over time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Live Tail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Related Resources</a:t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50" y="1112003"/>
            <a:ext cx="5633025" cy="3632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200" y="1101053"/>
            <a:ext cx="5789101" cy="36810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675" y="1077976"/>
            <a:ext cx="4110624" cy="3756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65500" y="1088700"/>
            <a:ext cx="4045200" cy="9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Isaac Johnson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65500" y="2087150"/>
            <a:ext cx="4045200" cy="29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/>
              <a:t>Principal SRE Architect at Wellsky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/>
              <a:t>20 years experience in SCM, DevOps and SRE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/>
              <a:t>Lived in Minnesota and San Diego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"/>
              <a:t>Active Blogger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500" y="112825"/>
            <a:ext cx="2244050" cy="22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572000" y="67700"/>
            <a:ext cx="2200500" cy="43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Dapr.io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OpenTelemetry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Kubernetes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Azure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Presenting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Camping Hiking and Fishing with my Daughters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900" y="2509275"/>
            <a:ext cx="1861370" cy="248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ConfigSync (GitOps)</a:t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1152475"/>
            <a:ext cx="278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GitOps using Config Sync</a:t>
            </a:r>
            <a:endParaRPr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691127"/>
            <a:ext cx="5417824" cy="38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274" y="1132038"/>
            <a:ext cx="5902951" cy="34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AppSync detecting errors</a:t>
            </a: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875" y="1127725"/>
            <a:ext cx="5756734" cy="3820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GCP Cloud Trace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88" y="1218925"/>
            <a:ext cx="8709827" cy="17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88" y="1218925"/>
            <a:ext cx="8709827" cy="30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OSS Zipkin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11700" y="1152475"/>
            <a:ext cx="332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Switch from GCP Zipkin Forwarder to standard Open Source Zipkin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Both use zipkin service endpoint - I didn't even have to change Dapr AppConfig!</a:t>
            </a:r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725" y="172025"/>
            <a:ext cx="2106575" cy="47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125" y="1017725"/>
            <a:ext cx="5289216" cy="3861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Datadog (with OTLP collector)</a:t>
            </a:r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59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Pivot</a:t>
            </a:r>
            <a:endParaRPr/>
          </a:p>
        </p:txBody>
      </p:sp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311700" y="1152475"/>
            <a:ext cx="258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Tried gRPCand HTTP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DD Agent not receiving http or gRPC (4318 or 4317) traffic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not see it exposed on agent configuration</a:t>
            </a:r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950" y="2479875"/>
            <a:ext cx="58102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0" y="4101950"/>
            <a:ext cx="8096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525" y="857561"/>
            <a:ext cx="5810251" cy="146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Pods in Datadog</a:t>
            </a:r>
            <a:endParaRPr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use Datadog to view Related Resources (without APM setup)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Metrics</a:t>
            </a:r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1" y="347850"/>
            <a:ext cx="4520700" cy="449762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8394" y="1152475"/>
            <a:ext cx="4683907" cy="373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GKE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Adding GKE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Using Autopilot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Connect to get kubeconfig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152475"/>
            <a:ext cx="449306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6" y="1085450"/>
            <a:ext cx="4885126" cy="3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850" y="1709775"/>
            <a:ext cx="5723226" cy="29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Dapr to GKE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gcloud container clusters get-credentials …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dapr init -k</a:t>
            </a:r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254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490250" y="526350"/>
            <a:ext cx="6882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End to End Demo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 Containerizing Mainframe Code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510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Eliminate risk on outdated/difficult to maintain hardware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Easily update code in a testable 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Leverage the </a:t>
            </a:r>
            <a:r>
              <a:rPr lang="en"/>
              <a:t>scalability</a:t>
            </a:r>
            <a:r>
              <a:rPr lang="en"/>
              <a:t> (horizontal and vertical) of cloud resources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Leverage Strangler pattern on legacy Monolith system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900" y="1152475"/>
            <a:ext cx="341639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200" y="526350"/>
            <a:ext cx="7068174" cy="40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Dapr Components</a:t>
            </a:r>
            <a:endParaRPr/>
          </a:p>
        </p:txBody>
      </p:sp>
      <p:sp>
        <p:nvSpPr>
          <p:cNvPr id="288" name="Google Shape;288;p43"/>
          <p:cNvSpPr txBox="1"/>
          <p:nvPr>
            <p:ph idx="1" type="body"/>
          </p:nvPr>
        </p:nvSpPr>
        <p:spPr>
          <a:xfrm>
            <a:off x="311700" y="1389600"/>
            <a:ext cx="1924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Azure and Redis state stores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K3s and GKE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Service to Service bindings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Observability via Zipkin and Otel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</a:t>
            </a:r>
            <a:endParaRPr/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https://github.com/idjohnson/containerizedCOBOL/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GH Workflow: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https://github.com/idjohnson/containerizedCOBOL/blob/main/.github/workflows/primary.yml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ChatGPT: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https://chat.openai.com/auth/login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Blog Posts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COBOL, Pascal and Perl: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https://www.freshbrewed.science/containerized-cobol-pascal-and-perl-based-bbs/index.html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Fortran: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https://www.freshbrewed.science/containerized-fortran-in-kubernetes/index.html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of Demo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461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Dapr Calculator App as it shows interconnected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Containerize a component (add) to use COBOL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Deploy into a local on-prem cluster with Dapr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Orchestrate with front-end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Dapr's ability to capture trace data and send to Open Telemetry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Pull it together in a full CICD to On-Prem K3s and GCP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350" y="658925"/>
            <a:ext cx="3909949" cy="39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90250" y="526350"/>
            <a:ext cx="6279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the Add App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300" y="1489300"/>
            <a:ext cx="2069949" cy="20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and Why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137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will update one function, the "Add" container.</a:t>
            </a:r>
            <a:br>
              <a:rPr lang="en"/>
            </a:br>
            <a:br>
              <a:rPr lang="en"/>
            </a:br>
            <a:r>
              <a:rPr lang="en"/>
              <a:t>Arguably this would work with any </a:t>
            </a:r>
            <a:r>
              <a:rPr lang="en"/>
              <a:t>calculation</a:t>
            </a:r>
            <a:r>
              <a:rPr lang="en"/>
              <a:t> function </a:t>
            </a:r>
            <a:r>
              <a:rPr lang="en"/>
              <a:t>written</a:t>
            </a:r>
            <a:r>
              <a:rPr lang="en"/>
              <a:t> in COBOL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548" y="1152473"/>
            <a:ext cx="719275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576175" y="2430375"/>
            <a:ext cx="743700" cy="219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COBOL Adder</a:t>
            </a:r>
            <a:endParaRPr b="1"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COBOL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292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Setting up our Development Environment using Docker (or Pacman)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5452" l="0" r="1806" t="14591"/>
          <a:stretch/>
        </p:blipFill>
        <p:spPr>
          <a:xfrm>
            <a:off x="3237047" y="1141175"/>
            <a:ext cx="5595255" cy="34164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201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NodeJS with Express to invoke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 a Hello World COBOL app (see myFirstCob.cob below)</a:t>
            </a:r>
            <a:endParaRPr/>
          </a:p>
        </p:txBody>
      </p:sp>
      <p:sp>
        <p:nvSpPr>
          <p:cNvPr id="112" name="Google Shape;112;p20"/>
          <p:cNvSpPr txBox="1"/>
          <p:nvPr>
            <p:ph idx="2" type="body"/>
          </p:nvPr>
        </p:nvSpPr>
        <p:spPr>
          <a:xfrm>
            <a:off x="4661650" y="1210225"/>
            <a:ext cx="41709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bash-5.2$ nvm list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2FB41D"/>
                </a:solidFill>
                <a:latin typeface="Arial"/>
                <a:ea typeface="Arial"/>
                <a:cs typeface="Arial"/>
                <a:sym typeface="Arial"/>
              </a:rPr>
              <a:t>-&gt;     v14.19.0</a:t>
            </a:r>
            <a:endParaRPr sz="850">
              <a:solidFill>
                <a:srgbClr val="2FB4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00BD9"/>
                </a:solidFill>
                <a:latin typeface="Arial"/>
                <a:ea typeface="Arial"/>
                <a:cs typeface="Arial"/>
                <a:sym typeface="Arial"/>
              </a:rPr>
              <a:t>       v16.13.2</a:t>
            </a:r>
            <a:endParaRPr sz="850">
              <a:solidFill>
                <a:srgbClr val="400B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400BD9"/>
                </a:solidFill>
                <a:latin typeface="Arial"/>
                <a:ea typeface="Arial"/>
                <a:cs typeface="Arial"/>
                <a:sym typeface="Arial"/>
              </a:rPr>
              <a:t>       v16.18.1</a:t>
            </a:r>
            <a:endParaRPr sz="850">
              <a:solidFill>
                <a:srgbClr val="400B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400B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bash-5.2$ npm init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utility will walk you through creating a package.json file.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only covers the most common items, and tries to guess sensible defaults.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`npm help init` for definitive documentation on these fields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exactly what they do.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`npm install &lt;pkg&gt;` afterwards to install a package and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it as a dependency in the package.json file.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 ^C at any time to quit.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package name: (cobol) cobol_demo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version: (1.0.0) 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description: Basic RESTful wrapper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entry point: (index.js) server.js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command: 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git repository: 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keywords: Fotran, COBOL, Dapr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author: Isaac Johnson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license: (ISC) MIT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to write to /Users/isaac.johnson/Workspaces/COBOL/package.json: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bash-5.2$ npm install express --save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B2B2B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npm</a:t>
            </a: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50">
                <a:solidFill>
                  <a:srgbClr val="0000A3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notice</a:t>
            </a: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created a lockfile as package-lock.json. You should commit this file.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B2B2B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npm</a:t>
            </a: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50">
                <a:solidFill>
                  <a:srgbClr val="000000"/>
                </a:solidFill>
                <a:highlight>
                  <a:srgbClr val="878A04"/>
                </a:highlight>
                <a:latin typeface="Arial"/>
                <a:ea typeface="Arial"/>
                <a:cs typeface="Arial"/>
                <a:sym typeface="Arial"/>
              </a:rPr>
              <a:t>WARN</a:t>
            </a: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cobol_demo@1.0.0 No repository field.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express@4.18.2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813575" y="3312925"/>
            <a:ext cx="3354900" cy="16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 DIVISION.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PROGRAM-ID. SAMPLE-01.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DIVISION.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DIVISION.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PROCEDURE DIVISION.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"My First COBOL" UPON CONSOLE.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 RUN.</a:t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Dockerfile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315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builds COBOL Executable inline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a shell to invoke NodeJS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452" y="304600"/>
            <a:ext cx="5065625" cy="46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